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2729563fd645a4" /><Relationship Type="http://schemas.openxmlformats.org/officeDocument/2006/relationships/extended-properties" Target="/docProps/app.xml" Id="R223a4bb25aff4a3f" /><Relationship Type="http://schemas.openxmlformats.org/officeDocument/2006/relationships/officeDocument" Target="/ppt/presentation.xml" Id="Rbd2414bfc5c145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ea4a77635141d3"/>
  </p:sldMasterIdLst>
  <p:notesMasterIdLst>
    <p:notesMasterId xmlns:r="http://schemas.openxmlformats.org/officeDocument/2006/relationships" r:id="R358b7911313b42a2"/>
  </p:notesMasterIdLst>
  <p:sldIdLst>
    <p:sldId xmlns:r="http://schemas.openxmlformats.org/officeDocument/2006/relationships" id="256" r:id="Rdd2eab35c9a9413e"/>
    <p:sldId xmlns:r="http://schemas.openxmlformats.org/officeDocument/2006/relationships" id="257" r:id="R7738e8dfda2e48ce"/>
    <p:sldId xmlns:r="http://schemas.openxmlformats.org/officeDocument/2006/relationships" id="258" r:id="R7e3bd1f53cd743cf"/>
    <p:sldId xmlns:r="http://schemas.openxmlformats.org/officeDocument/2006/relationships" id="259" r:id="Rba9ca3bf76df4a07"/>
    <p:sldId xmlns:r="http://schemas.openxmlformats.org/officeDocument/2006/relationships" id="260" r:id="Rfff15eb34f274d53"/>
    <p:sldId xmlns:r="http://schemas.openxmlformats.org/officeDocument/2006/relationships" id="261" r:id="Ree4421946fc54d01"/>
    <p:sldId xmlns:r="http://schemas.openxmlformats.org/officeDocument/2006/relationships" id="262" r:id="R02a6e3d16231464c"/>
    <p:sldId xmlns:r="http://schemas.openxmlformats.org/officeDocument/2006/relationships" id="263" r:id="R9e1171a7302a4a6e"/>
    <p:sldId xmlns:r="http://schemas.openxmlformats.org/officeDocument/2006/relationships" id="264" r:id="R5fff887a030443b5"/>
    <p:sldId xmlns:r="http://schemas.openxmlformats.org/officeDocument/2006/relationships" id="265" r:id="R3395f9e947984b59"/>
    <p:sldId xmlns:r="http://schemas.openxmlformats.org/officeDocument/2006/relationships" id="266" r:id="R2c7f7eeae0dd4802"/>
    <p:sldId xmlns:r="http://schemas.openxmlformats.org/officeDocument/2006/relationships" id="267" r:id="Rd11258241afd43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f6ee4f856841eb" /><Relationship Type="http://schemas.openxmlformats.org/officeDocument/2006/relationships/slideMaster" Target="/ppt/slideMasters/slideMaster1.xml" Id="R1bea4a77635141d3" /><Relationship Type="http://schemas.openxmlformats.org/officeDocument/2006/relationships/notesMaster" Target="/ppt/notesMasters/notesMaster1.xml" Id="R358b7911313b42a2" /><Relationship Type="http://schemas.openxmlformats.org/officeDocument/2006/relationships/presProps" Target="/ppt/presProps.xml" Id="Rf1ca552dc10f4873" /><Relationship Type="http://schemas.openxmlformats.org/officeDocument/2006/relationships/viewProps" Target="/ppt/viewProps.xml" Id="Rfbd82a8ce2024f3e" /><Relationship Type="http://schemas.openxmlformats.org/officeDocument/2006/relationships/tableStyles" Target="/ppt/tableStyles.xml" Id="R2b8e112e15634bb2" /><Relationship Type="http://schemas.openxmlformats.org/officeDocument/2006/relationships/slide" Target="/ppt/slides/slide1.xml" Id="Rdd2eab35c9a9413e" /><Relationship Type="http://schemas.openxmlformats.org/officeDocument/2006/relationships/slide" Target="/ppt/slides/slide2.xml" Id="R7738e8dfda2e48ce" /><Relationship Type="http://schemas.openxmlformats.org/officeDocument/2006/relationships/slide" Target="/ppt/slides/slide3.xml" Id="R7e3bd1f53cd743cf" /><Relationship Type="http://schemas.openxmlformats.org/officeDocument/2006/relationships/slide" Target="/ppt/slides/slide4.xml" Id="Rba9ca3bf76df4a07" /><Relationship Type="http://schemas.openxmlformats.org/officeDocument/2006/relationships/slide" Target="/ppt/slides/slide5.xml" Id="Rfff15eb34f274d53" /><Relationship Type="http://schemas.openxmlformats.org/officeDocument/2006/relationships/slide" Target="/ppt/slides/slide6.xml" Id="Ree4421946fc54d01" /><Relationship Type="http://schemas.openxmlformats.org/officeDocument/2006/relationships/slide" Target="/ppt/slides/slide7.xml" Id="R02a6e3d16231464c" /><Relationship Type="http://schemas.openxmlformats.org/officeDocument/2006/relationships/slide" Target="/ppt/slides/slide8.xml" Id="R9e1171a7302a4a6e" /><Relationship Type="http://schemas.openxmlformats.org/officeDocument/2006/relationships/slide" Target="/ppt/slides/slide9.xml" Id="R5fff887a030443b5" /><Relationship Type="http://schemas.openxmlformats.org/officeDocument/2006/relationships/slide" Target="/ppt/slides/slide10.xml" Id="R3395f9e947984b59" /><Relationship Type="http://schemas.openxmlformats.org/officeDocument/2006/relationships/slide" Target="/ppt/slides/slide11.xml" Id="R2c7f7eeae0dd4802" /><Relationship Type="http://schemas.openxmlformats.org/officeDocument/2006/relationships/slide" Target="/ppt/slides/slide12.xml" Id="Rd11258241afd43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5ec2a7dbfb48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b597d68aa8499a" /><Relationship Type="http://schemas.openxmlformats.org/officeDocument/2006/relationships/notesMaster" Target="/ppt/notesMasters/notesMaster1.xml" Id="R5d7d5ef04b3748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cf8a9c10dc46d3" /><Relationship Type="http://schemas.openxmlformats.org/officeDocument/2006/relationships/notesMaster" Target="/ppt/notesMasters/notesMaster1.xml" Id="R82f5bba08b954c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ec6b619a434cd8" /><Relationship Type="http://schemas.openxmlformats.org/officeDocument/2006/relationships/notesMaster" Target="/ppt/notesMasters/notesMaster1.xml" Id="R5b8e6a86a48344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23f27ab4cd44ac" /><Relationship Type="http://schemas.openxmlformats.org/officeDocument/2006/relationships/notesMaster" Target="/ppt/notesMasters/notesMaster1.xml" Id="Ra7391e36d55948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3d17302e5e4985" /><Relationship Type="http://schemas.openxmlformats.org/officeDocument/2006/relationships/notesMaster" Target="/ppt/notesMasters/notesMaster1.xml" Id="R9f96e32bf4324e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c447349c504141" /><Relationship Type="http://schemas.openxmlformats.org/officeDocument/2006/relationships/notesMaster" Target="/ppt/notesMasters/notesMaster1.xml" Id="R0945feceaaa64a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a860a81aa34bcf" /><Relationship Type="http://schemas.openxmlformats.org/officeDocument/2006/relationships/notesMaster" Target="/ppt/notesMasters/notesMaster1.xml" Id="R58e6a51b46cd43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5505056a1346c2" /><Relationship Type="http://schemas.openxmlformats.org/officeDocument/2006/relationships/notesMaster" Target="/ppt/notesMasters/notesMaster1.xml" Id="R9241ead290a540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8e9a2fd3c146fe" /><Relationship Type="http://schemas.openxmlformats.org/officeDocument/2006/relationships/notesMaster" Target="/ppt/notesMasters/notesMaster1.xml" Id="R25e2f2141aa147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2418f24fce49b1" /><Relationship Type="http://schemas.openxmlformats.org/officeDocument/2006/relationships/notesMaster" Target="/ppt/notesMasters/notesMaster1.xml" Id="Rb27c86d514054c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5a40fc53514b48" /><Relationship Type="http://schemas.openxmlformats.org/officeDocument/2006/relationships/notesMaster" Target="/ppt/notesMasters/notesMaster1.xml" Id="R0121aa5554ac41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c9ade67005040a1" /><Relationship Type="http://schemas.openxmlformats.org/officeDocument/2006/relationships/notesMaster" Target="/ppt/notesMasters/notesMaster1.xml" Id="Rb87c685257de44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9c1b045dbf4a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9a650701e384d47" /><Relationship Type="http://schemas.openxmlformats.org/officeDocument/2006/relationships/slideLayout" Target="/ppt/slideLayouts/slideLayout1.xml" Id="Refb049bcbb0a4f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b049bcbb0a4f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489de01e71476b" /><Relationship Type="http://schemas.openxmlformats.org/officeDocument/2006/relationships/image" Target="/ppt/media/image.png" Id="R650228f78aee4c7d" /><Relationship Type="http://schemas.openxmlformats.org/officeDocument/2006/relationships/notesSlide" Target="/ppt/notesSlides/notesSlide1.xml" Id="R7ec0988dee8348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0fc09ab997469a" /><Relationship Type="http://schemas.openxmlformats.org/officeDocument/2006/relationships/image" Target="/ppt/media/image.png" Id="Rb6c21959a8eb4a35" /><Relationship Type="http://schemas.openxmlformats.org/officeDocument/2006/relationships/notesSlide" Target="/ppt/notesSlides/notesSlide2.xml" Id="Rc0d32e301bc348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2515e6ac46452e" /><Relationship Type="http://schemas.openxmlformats.org/officeDocument/2006/relationships/image" Target="/ppt/media/image.png" Id="R217563d069b34f97" /><Relationship Type="http://schemas.openxmlformats.org/officeDocument/2006/relationships/notesSlide" Target="/ppt/notesSlides/notesSlide3.xml" Id="Rc496907946f44d3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02ac31de14346" /><Relationship Type="http://schemas.openxmlformats.org/officeDocument/2006/relationships/image" Target="/ppt/media/image.png" Id="R18bf3d924a634924" /><Relationship Type="http://schemas.openxmlformats.org/officeDocument/2006/relationships/notesSlide" Target="/ppt/notesSlides/notesSlide4.xml" Id="R21c685da8ca441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d9207ccb9b43cc" /><Relationship Type="http://schemas.openxmlformats.org/officeDocument/2006/relationships/image" Target="/ppt/media/image.png" Id="R9ec3ac0882d44197" /><Relationship Type="http://schemas.openxmlformats.org/officeDocument/2006/relationships/notesSlide" Target="/ppt/notesSlides/notesSlide5.xml" Id="R863ccd4d34e745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eb888a3a9f43bc" /><Relationship Type="http://schemas.openxmlformats.org/officeDocument/2006/relationships/image" Target="/ppt/media/image.png" Id="R7e97245317e845cc" /><Relationship Type="http://schemas.openxmlformats.org/officeDocument/2006/relationships/notesSlide" Target="/ppt/notesSlides/notesSlide6.xml" Id="Rd471c3802ff04b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9e7ddcb57142be" /><Relationship Type="http://schemas.openxmlformats.org/officeDocument/2006/relationships/image" Target="/ppt/media/image.png" Id="R0423d260fb9e4443" /><Relationship Type="http://schemas.openxmlformats.org/officeDocument/2006/relationships/notesSlide" Target="/ppt/notesSlides/notesSlide7.xml" Id="Rd4d56ea7283244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05cebfdbfd4949" /><Relationship Type="http://schemas.openxmlformats.org/officeDocument/2006/relationships/image" Target="/ppt/media/image.png" Id="R3152aebf23c340fe" /><Relationship Type="http://schemas.openxmlformats.org/officeDocument/2006/relationships/image" Target="/ppt/media/image2.png" Id="R3decb7417b334d90" /><Relationship Type="http://schemas.openxmlformats.org/officeDocument/2006/relationships/notesSlide" Target="/ppt/notesSlides/notesSlide8.xml" Id="R58e9da3008164a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d7e85a8e24a34" /><Relationship Type="http://schemas.openxmlformats.org/officeDocument/2006/relationships/image" Target="/ppt/media/image.png" Id="R5ed1ed05983d48cc" /><Relationship Type="http://schemas.openxmlformats.org/officeDocument/2006/relationships/image" Target="/ppt/media/image.jpeg" Id="R48309d40bda9409f" /><Relationship Type="http://schemas.openxmlformats.org/officeDocument/2006/relationships/notesSlide" Target="/ppt/notesSlides/notesSlide9.xml" Id="R03fe5b31007d4d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17092b3a341d9" /><Relationship Type="http://schemas.openxmlformats.org/officeDocument/2006/relationships/image" Target="/ppt/media/image.png" Id="R18d32a075d9f46dd" /><Relationship Type="http://schemas.openxmlformats.org/officeDocument/2006/relationships/image" Target="/ppt/media/image2.jpeg" Id="R96cff7b682e44853" /><Relationship Type="http://schemas.openxmlformats.org/officeDocument/2006/relationships/image" Target="/ppt/media/image3.jpeg" Id="R1bb43fc297854f89" /><Relationship Type="http://schemas.openxmlformats.org/officeDocument/2006/relationships/image" Target="/ppt/media/image4.jpeg" Id="R45d8d4dfb8604acd" /><Relationship Type="http://schemas.openxmlformats.org/officeDocument/2006/relationships/notesSlide" Target="/ppt/notesSlides/notesSlide10.xml" Id="R81e876246b1d4e6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5ffdd5644049ce" /><Relationship Type="http://schemas.openxmlformats.org/officeDocument/2006/relationships/image" Target="/ppt/media/image.png" Id="Re6decdb370914943" /><Relationship Type="http://schemas.openxmlformats.org/officeDocument/2006/relationships/notesSlide" Target="/ppt/notesSlides/notesSlide11.xml" Id="Rc4313d9b294c47d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d0e1e57d0473f" /><Relationship Type="http://schemas.openxmlformats.org/officeDocument/2006/relationships/image" Target="/ppt/media/image.png" Id="Rf231c3299d8a4c95" /><Relationship Type="http://schemas.openxmlformats.org/officeDocument/2006/relationships/notesSlide" Target="/ppt/notesSlides/notesSlide12.xml" Id="R45e8d97ec7ce49d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D0481EC6-5CBD-4E12-B2E9-462E068A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714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D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3" name="Imagen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0228f78aee4c7d"/>
          <a:stretch xmlns:a="http://schemas.openxmlformats.org/drawingml/2006/main"/>
        </p:blipFill>
        <p:spPr>
          <a:xfrm xmlns:a="http://schemas.openxmlformats.org/drawingml/2006/main">
            <a:off x="619125" y="536802"/>
            <a:ext cx="2476500" cy="1945821"/>
          </a:xfrm>
          <a:prstGeom xmlns:a="http://schemas.openxmlformats.org/drawingml/2006/main" prst="rect">
            <a:avLst/>
          </a:prstGeom>
        </p:spPr>
      </p:pic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98AFB268-742F-47D1-B7AA-FD1150C7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6858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PRESENTACIÓN COMERCIAL</a:t>
            </a:r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B0AD1807-217E-4229-B55D-2900BB555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657350"/>
            <a:ext cx="6858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Convertimos necesidades de espacio en proyectos listos para operar</a:t>
            </a:r>
          </a:p>
        </p:txBody>
      </p:sp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741CCF67-BD8B-4E1B-97CA-10AD1457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095750"/>
            <a:ext cx="647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Diseño, construcción y administración integral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DDF15DB4-E013-4EC2-A5E4-49E5B75F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05375"/>
            <a:ext cx="1524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049B3AF8-53F3-49C3-8D09-94E681227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2197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Grupo TRZ Urbano de México. Trazo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C6603D16-0210-47D6-910B-AEAE901A8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619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Fundado en 2006. Ciudad de México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C5872E97-B1B9-4136-9C16-FEFFC77AD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41985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209842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ctángulo 20">
            <a:extLst xmlns:a="http://schemas.openxmlformats.org/drawingml/2006/main">
              <a:ext uri="{FF2B5EF4-FFF2-40B4-BE49-F238E27FC236}">
                <a16:creationId xmlns:a16="http://schemas.microsoft.com/office/drawing/2014/main" id="{DCC8D35B-E9C3-422E-B62A-A3CA451F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UNA PROPUESTA INTEGRADA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257729C9-492F-4657-ACDB-D412834E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Menos interfaces. Más control del resultado.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F47963FF-7D79-4638-868E-887CFC830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1405E10C-783F-44F6-B149-E0F9A662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27" name="Imagen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c21959a8eb4a35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8BC47FD1-EB0C-473D-BFA1-76D27DEE6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24050"/>
            <a:ext cx="619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Trazo reúne en un mismo equipo las capacidades necesarias para entender, diseñar, ejecutar y cerrar una intervención.</a:t>
            </a:r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20C27BAA-A6D4-4508-9DE4-8381467A7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52800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El cliente mantiene una ruta clara desde el diagnóstico hasta la entrega, con responsables, decisiones y cambios documentados.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77E0A253-0E2A-4613-AE2B-04357D09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981200"/>
            <a:ext cx="40957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B92F406D-1070-4CC5-BA48-6A0BCE7EB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241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Lo que protege su operación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F681FB84-75BB-4099-A85E-0934B898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0194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535D5686-18BA-4F0A-8071-C2953370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8956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Alcance definido</a:t>
            </a:r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7517033E-3B20-4923-B2A0-4E994B664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448050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23EFECC6-4C87-4F03-AC86-CD079B3CC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2422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Costo y plazo controlables</a:t>
            </a:r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3FFB6AFA-BFF6-4743-B047-2E0E7662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87667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77452724-6B42-4FD2-B7D3-D3F64C966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75285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Coordinación técnica</a:t>
            </a:r>
          </a:p>
        </p:txBody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C015D7DC-D64C-4858-A4A2-D7695CE5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305300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2E0E78E5-6441-4E58-B3F1-DD8A550E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18147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Calidad y seguridad</a:t>
            </a:r>
          </a:p>
        </p:txBody>
      </p:sp>
      <p:sp>
        <p:nvSpPr>
          <p:cNvPr id="18" name="Rectángulo 17">
            <a:extLst xmlns:a="http://schemas.openxmlformats.org/drawingml/2006/main">
              <a:ext uri="{FF2B5EF4-FFF2-40B4-BE49-F238E27FC236}">
                <a16:creationId xmlns:a16="http://schemas.microsoft.com/office/drawing/2014/main" id="{722588D2-2641-4F0B-B5DC-1C54D87E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7339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ángulo 18">
            <a:extLst xmlns:a="http://schemas.openxmlformats.org/drawingml/2006/main">
              <a:ext uri="{FF2B5EF4-FFF2-40B4-BE49-F238E27FC236}">
                <a16:creationId xmlns:a16="http://schemas.microsoft.com/office/drawing/2014/main" id="{BF59947C-83E2-4A09-9A73-CC30334A6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610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Entrega documentada</a:t>
            </a:r>
          </a:p>
        </p:txBody>
      </p:sp>
      <p:sp>
        <p:nvSpPr>
          <p:cNvPr id="20" name="Rectángulo 19">
            <a:extLst xmlns:a="http://schemas.openxmlformats.org/drawingml/2006/main">
              <a:ext uri="{FF2B5EF4-FFF2-40B4-BE49-F238E27FC236}">
                <a16:creationId xmlns:a16="http://schemas.microsoft.com/office/drawing/2014/main" id="{5FD8BC0B-CE09-4972-A59F-C9453E599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14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84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Aplicable a oficinas, sucursales, plantas, centros logísticos, hoteles, hospitales, campus y activos inmobiliarios.</a:t>
            </a:r>
          </a:p>
        </p:txBody>
      </p:sp>
    </p:spTree>
    <p:extLst>
      <p:ext uri="{BB962C8B-B14F-4D97-AF65-F5344CB8AC3E}">
        <p14:creationId xmlns:p14="http://schemas.microsoft.com/office/powerpoint/2010/main" val="15973136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ángulo 18">
            <a:extLst xmlns:a="http://schemas.openxmlformats.org/drawingml/2006/main">
              <a:ext uri="{FF2B5EF4-FFF2-40B4-BE49-F238E27FC236}">
                <a16:creationId xmlns:a16="http://schemas.microsoft.com/office/drawing/2014/main" id="{A8FE289D-82AB-4093-A977-84EB49A8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CAPACIDAD DE PUNTA A PUNTA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9FFF9448-C411-487B-8965-E0B5DCDA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Tres líneas de servicio, una sola responsabilidad.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ACA0DDDF-2D33-4072-AB8B-41CD8CEEC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991E98BD-363E-4453-9CB5-FDB548C3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25" name="Imagen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7563d069b34f97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F7C9CA3D-AA7E-4755-9EEF-0A9D0FD0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81200"/>
            <a:ext cx="95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081FC1F1-CB88-434C-ADDF-451DE930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8605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807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DESARROLLO DE PROYECTOS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2EB40CB4-AFAC-4728-98DD-8BFCAA65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52800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0623D88B-1EE5-41D7-AF4D-2D535927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Arquitectura y proyecto ejecutivo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Diseño interior y equipamiento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Urbanismo, modelado y BIM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A0B5B13B-E6CE-4DB4-A0E1-0C29881E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981200"/>
            <a:ext cx="95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C57910CA-9F39-4A9C-8F17-03D7ED53B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68605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CONSTRUCCIÓN</a:t>
            </a:r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64BE03E9-41ED-48D5-BF9B-BA73DD09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352800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CA42E70E-1397-42E1-8579-1992D8B4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Adecuaciones y remodelaciones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Rehabilitación y reestructuración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Supervisión y administración de obra</a:t>
            </a:r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1071D71C-24A2-43E1-BA84-9A0AAE72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981200"/>
            <a:ext cx="95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9183D2C8-2D57-4F6B-A962-9850A68B2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68605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ADMINISTRACIÓN DE PROYECTOS</a:t>
            </a:r>
          </a:p>
        </p:txBody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3AFDEC5E-4F2A-40F1-865B-FCACAB1C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352800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1C586D40-AF34-4F1D-9C38-E13667F8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61950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Factibilidad, permisos y riesgos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Coordinación de especialidades</a:t>
            </a:r>
          </a:p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Costo, programa, calidad y cierre</a:t>
            </a:r>
          </a:p>
        </p:txBody>
      </p:sp>
      <p:sp>
        <p:nvSpPr>
          <p:cNvPr id="18" name="Rectángulo 17">
            <a:extLst xmlns:a="http://schemas.openxmlformats.org/drawingml/2006/main">
              <a:ext uri="{FF2B5EF4-FFF2-40B4-BE49-F238E27FC236}">
                <a16:creationId xmlns:a16="http://schemas.microsoft.com/office/drawing/2014/main" id="{DF7389D1-F89B-4EDD-BB5C-93B7941D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5785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6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El alcance puede contratarse completo o por etapa, según la necesidad del inmueble y la madurez del proyecto.</a:t>
            </a:r>
          </a:p>
        </p:txBody>
      </p:sp>
    </p:spTree>
    <p:extLst>
      <p:ext uri="{BB962C8B-B14F-4D97-AF65-F5344CB8AC3E}">
        <p14:creationId xmlns:p14="http://schemas.microsoft.com/office/powerpoint/2010/main" val="7518033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ectángulo 25">
            <a:extLst xmlns:a="http://schemas.openxmlformats.org/drawingml/2006/main">
              <a:ext uri="{FF2B5EF4-FFF2-40B4-BE49-F238E27FC236}">
                <a16:creationId xmlns:a16="http://schemas.microsoft.com/office/drawing/2014/main" id="{4151E8AA-0CFC-4867-B564-95A1284E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CONSTRUCCIÓN Y REHABILITACIÓN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1E12FA89-7EBE-481D-AB2E-27525F76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572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921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2129"/>
                </a:solidFill>
                <a:latin typeface="Arial"/>
                <a:ea typeface="Arial"/>
                <a:cs typeface="Arial"/>
              </a:rPr>
              <a:t>Intervenimos inmuebles sin perder de vista su operación.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82732C78-1FCA-4029-882C-1B428C84D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7381B840-D5B8-43D1-A6D7-20034844A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32" name="Imagen 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bf3d924a634924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8AD37B3D-3309-4139-A49D-E5B11327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4310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476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Ejecución</a:t>
            </a:r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73B07E01-26C6-46AA-A2B7-0AB5E6B5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9557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1257C21D-4409-4B4B-B2F1-FC52F97C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4629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Demoliciones y excavaciones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960503A9-66E5-4A82-A3B3-8F5850D0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861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8C68FE80-8FCE-4337-89D0-14BB9F6B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62300"/>
            <a:ext cx="4629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Adecuaciones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 y 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remodelaciones</a:t>
            </a:r>
            <a:endParaRPr sz="1650" b="1">
              <a:solidFill>
                <a:srgbClr val="1820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C881864A-932B-4D48-A7D5-BF6FE961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667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06E811CA-2C67-4A93-A06D-A08DB94CE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4629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Reestructuración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 y 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restauración</a:t>
            </a:r>
            <a:endParaRPr sz="1650" b="1">
              <a:solidFill>
                <a:srgbClr val="1820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6F9E194E-89D9-4A79-8A93-B319CE61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672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3CF26BC8-1A6A-4A0C-B3BA-DE46EA7A5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43400"/>
            <a:ext cx="4629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Reciclaje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 y 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cambio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 de 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uso</a:t>
            </a:r>
            <a:endParaRPr sz="1650" b="1">
              <a:solidFill>
                <a:srgbClr val="1820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576AC83D-64FA-4E09-A397-E22AB887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431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476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Protección y desempeño</a:t>
            </a:r>
          </a:p>
        </p:txBody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24291090-32CC-4318-A751-F5EB5515C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9557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9F672658-E262-42EE-A0EE-8538259B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571750"/>
            <a:ext cx="4819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Protección civil y contra incendio</a:t>
            </a:r>
          </a:p>
        </p:txBody>
      </p:sp>
      <p:sp>
        <p:nvSpPr>
          <p:cNvPr id="18" name="Rectángulo 17">
            <a:extLst xmlns:a="http://schemas.openxmlformats.org/drawingml/2006/main">
              <a:ext uri="{FF2B5EF4-FFF2-40B4-BE49-F238E27FC236}">
                <a16:creationId xmlns:a16="http://schemas.microsoft.com/office/drawing/2014/main" id="{9E105477-15BC-428D-8787-702AE1C7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861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ángulo 18">
            <a:extLst xmlns:a="http://schemas.openxmlformats.org/drawingml/2006/main">
              <a:ext uri="{FF2B5EF4-FFF2-40B4-BE49-F238E27FC236}">
                <a16:creationId xmlns:a16="http://schemas.microsoft.com/office/drawing/2014/main" id="{AB5160FD-20C1-40B7-BDC7-DF533C11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62300"/>
            <a:ext cx="4819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Automatización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 de 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edificios</a:t>
            </a:r>
            <a:endParaRPr sz="1650" b="1">
              <a:solidFill>
                <a:srgbClr val="1820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Rectángulo 19">
            <a:extLst xmlns:a="http://schemas.openxmlformats.org/drawingml/2006/main">
              <a:ext uri="{FF2B5EF4-FFF2-40B4-BE49-F238E27FC236}">
                <a16:creationId xmlns:a16="http://schemas.microsoft.com/office/drawing/2014/main" id="{08311D22-2D23-49D3-B7E3-7A059A05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7667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ángulo 20">
            <a:extLst xmlns:a="http://schemas.openxmlformats.org/drawingml/2006/main">
              <a:ext uri="{FF2B5EF4-FFF2-40B4-BE49-F238E27FC236}">
                <a16:creationId xmlns:a16="http://schemas.microsoft.com/office/drawing/2014/main" id="{3C1AB8B6-CBFD-4FC4-87F5-BE8BDE95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752850"/>
            <a:ext cx="4819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Tecnologías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sustentables</a:t>
            </a:r>
            <a:endParaRPr sz="1650" b="1">
              <a:solidFill>
                <a:srgbClr val="1820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Rectángulo 21">
            <a:extLst xmlns:a="http://schemas.openxmlformats.org/drawingml/2006/main">
              <a:ext uri="{FF2B5EF4-FFF2-40B4-BE49-F238E27FC236}">
                <a16:creationId xmlns:a16="http://schemas.microsoft.com/office/drawing/2014/main" id="{FA9EF3A3-4B9B-4D3A-83F3-1218170F2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672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ángulo 22">
            <a:extLst xmlns:a="http://schemas.openxmlformats.org/drawingml/2006/main">
              <a:ext uri="{FF2B5EF4-FFF2-40B4-BE49-F238E27FC236}">
                <a16:creationId xmlns:a16="http://schemas.microsoft.com/office/drawing/2014/main" id="{1AE6E34F-FC7A-431A-AAB2-204B1B09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343400"/>
            <a:ext cx="4819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Supervisión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 y 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administración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 de </a:t>
            </a:r>
            <a:r>
              <a:rPr sz="16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obra</a:t>
            </a:r>
            <a:endParaRPr sz="1650" b="1">
              <a:solidFill>
                <a:srgbClr val="1820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Rectángulo 23">
            <a:extLst xmlns:a="http://schemas.openxmlformats.org/drawingml/2006/main">
              <a:ext uri="{FF2B5EF4-FFF2-40B4-BE49-F238E27FC236}">
                <a16:creationId xmlns:a16="http://schemas.microsoft.com/office/drawing/2014/main" id="{E5CF8A7E-7347-43DB-B0A2-41DA2062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67350"/>
            <a:ext cx="1076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D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ángulo 24">
            <a:extLst xmlns:a="http://schemas.openxmlformats.org/drawingml/2006/main">
              <a:ext uri="{FF2B5EF4-FFF2-40B4-BE49-F238E27FC236}">
                <a16:creationId xmlns:a16="http://schemas.microsoft.com/office/drawing/2014/main" id="{B25739CA-C9D5-4F35-AF1B-346FC4585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197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Ideal para proyectos por etapas, inmuebles ocupados y activos que requieren continuidad operativa.</a:t>
            </a:r>
          </a:p>
        </p:txBody>
      </p:sp>
    </p:spTree>
    <p:extLst>
      <p:ext uri="{BB962C8B-B14F-4D97-AF65-F5344CB8AC3E}">
        <p14:creationId xmlns:p14="http://schemas.microsoft.com/office/powerpoint/2010/main" val="9955600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78FA182E-8AFF-4E82-A707-6FC85EEB5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DISEÑO, URBANISMO Y BIM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4149932C-F22F-4D44-9D7B-B6B22B87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Diseñamos decisiones construibles, no sólo imágenes.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90B305A5-41B9-4B97-A3CE-8D7CF1B3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B81F2DAF-1D8B-4AFB-A360-DC69BB7FC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19" name="Imagen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c3ac0882d44197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D213D273-B1A5-4DBA-9CDF-B2B214104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62150"/>
            <a:ext cx="4191000" cy="3219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0508B649-3E03-48EF-A4C9-9424C92A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4100"/>
            <a:ext cx="342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881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De la idea al proyecto ejecutivo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A00A6474-4A72-41CB-9CBF-D108FD86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38500"/>
            <a:ext cx="3333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9552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• Arquitectura y especialidades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• Estructuras e instalaciones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• Diseño interior, mobiliario y acabados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• Desarrollo de proyectos urbanos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7FDDC79F-7FA8-46AF-80DD-017E67F8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076450"/>
            <a:ext cx="533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Modelado que anticipa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E24A5020-B09D-4812-A411-719B4A5C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800350"/>
            <a:ext cx="561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Coordinación BIM y modelado virtual para revisar soluciones, comunicar el proyecto y detectar incompatibilidades antes de construir.</a:t>
            </a: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A70BD861-D4FD-49B0-B923-87DE10CC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5619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87294450-3EF3-4DB0-84D7-3B30785BA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667250"/>
            <a:ext cx="552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857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Más claridad para decidir. Menos retrabajo durante la ejecución.</a:t>
            </a:r>
          </a:p>
        </p:txBody>
      </p:sp>
    </p:spTree>
    <p:extLst>
      <p:ext uri="{BB962C8B-B14F-4D97-AF65-F5344CB8AC3E}">
        <p14:creationId xmlns:p14="http://schemas.microsoft.com/office/powerpoint/2010/main" val="17321571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ángulo 17">
            <a:extLst xmlns:a="http://schemas.openxmlformats.org/drawingml/2006/main">
              <a:ext uri="{FF2B5EF4-FFF2-40B4-BE49-F238E27FC236}">
                <a16:creationId xmlns:a16="http://schemas.microsoft.com/office/drawing/2014/main" id="{346ADC3E-58B0-4920-BAC0-FDF609D3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ESTUDIOS, PERMISOS Y CONSULTORÍA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BD497ED7-B5BD-40A6-AAA7-D8F40AF52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Reducimos incertidumbre antes de invertir.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E9B76DA3-203E-4C3E-9C22-7A1254A2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7BAFE1F7-A579-4E04-B603-11C7EAA0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24" name="Imagen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97245317e845cc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49915901-DE86-41EC-B527-BA402EDC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38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FACTIBILIDAD</a:t>
            </a:r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2806AD6D-3A92-42B9-82F8-CDD60C0B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Mercado, uso de suelo y viabilidad del proyecto.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0A8BF495-5432-4021-A59D-28EAC6D2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9C26D102-84DB-475C-8BFC-7F7346D9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38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SUELO Y ESTRUCTURA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369104D4-B93E-4C9E-82ED-831DB1686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95550"/>
            <a:ext cx="53816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Mecánica de suelos, revisión y peritaje estructural.</a:t>
            </a: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25CDEFB1-3FE5-4EBF-A61E-77DBA0C8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76625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4D94F46D-723C-457A-827C-D3AE5A4A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PERMISOS</a:t>
            </a: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8FDDFA71-BB6E-4F56-9916-E01F3503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624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Gestión de licencias y requisitos de autoridad.</a:t>
            </a:r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13973A83-766A-47BC-B955-7FED4DEB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43525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2A6CA218-6530-40B8-A47C-9C87D66E6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052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CONSULTORÍA</a:t>
            </a:r>
          </a:p>
        </p:txBody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B74166EB-E829-40D3-ABD3-784ABD0A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62450"/>
            <a:ext cx="53816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BIM, sustentabilidad, administración y revisión técnica.</a:t>
            </a:r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40BFAD50-51B1-4D4E-8BC7-E76BE4D17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43525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5193483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ángulo 27">
            <a:extLst xmlns:a="http://schemas.openxmlformats.org/drawingml/2006/main">
              <a:ext uri="{FF2B5EF4-FFF2-40B4-BE49-F238E27FC236}">
                <a16:creationId xmlns:a16="http://schemas.microsoft.com/office/drawing/2014/main" id="{D578F730-B432-4F45-8C7D-BC98E56C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MÉTODO TRAZO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1B8C5AE6-6A92-4254-A76E-30BDBEC7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Cada fase deja una decisión verificable.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29F66E86-8999-4039-8688-17F024EA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3F4AB6A2-CEDF-4DFA-BC73-00DC3623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34" name="Imagen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23d260fb9e4443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39FC1F06-7504-4DED-A1F4-BB8CD6CD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95650"/>
            <a:ext cx="10382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F72F9A2E-6CDB-43C0-B13F-D2E0794A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908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82659EEA-7140-4E51-B768-E8CBEFB0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6695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EE0994D8-6FA6-44D6-85F1-D9B485D4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576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ENCUADRAR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2C39A3A0-73BE-40C8-B63F-D2DE9808B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Objetivo, alcance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y faltantes</a:t>
            </a: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7B2E0D0C-C1DA-48EE-8EEF-355B61C1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1908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B6A986B3-A36F-4744-9E5C-9CF8A7C1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26695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0E70CC51-8372-4282-8AD5-00DBCBE8E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6576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DIAGNOSTICAR</a:t>
            </a:r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D9E1F34F-7E3B-4617-8DB6-04128B7B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0957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Sitio, normativa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y riesgos</a:t>
            </a:r>
          </a:p>
        </p:txBody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01405711-D5AE-4CD6-AAC2-7C34FB9F0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1908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586DE9A7-CD76-40F6-8E24-7D7942C77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26695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DF9AFE11-2851-4273-8AA8-3763936F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576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COMPARAR</a:t>
            </a:r>
          </a:p>
        </p:txBody>
      </p:sp>
      <p:sp>
        <p:nvSpPr>
          <p:cNvPr id="18" name="Rectángulo 17">
            <a:extLst xmlns:a="http://schemas.openxmlformats.org/drawingml/2006/main">
              <a:ext uri="{FF2B5EF4-FFF2-40B4-BE49-F238E27FC236}">
                <a16:creationId xmlns:a16="http://schemas.microsoft.com/office/drawing/2014/main" id="{CA1FAFC3-DFC7-452A-901D-5542CED3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0957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Alternativas sobre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una base común</a:t>
            </a:r>
          </a:p>
        </p:txBody>
      </p:sp>
      <p:sp>
        <p:nvSpPr>
          <p:cNvPr id="19" name="Rectángulo 18">
            <a:extLst xmlns:a="http://schemas.openxmlformats.org/drawingml/2006/main">
              <a:ext uri="{FF2B5EF4-FFF2-40B4-BE49-F238E27FC236}">
                <a16:creationId xmlns:a16="http://schemas.microsoft.com/office/drawing/2014/main" id="{3C721103-8F2B-4182-9D18-E4709A93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1908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ángulo 19">
            <a:extLst xmlns:a="http://schemas.openxmlformats.org/drawingml/2006/main">
              <a:ext uri="{FF2B5EF4-FFF2-40B4-BE49-F238E27FC236}">
                <a16:creationId xmlns:a16="http://schemas.microsoft.com/office/drawing/2014/main" id="{2492992C-4C16-43F4-8FE2-EF568C6CC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26695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Rectángulo 20">
            <a:extLst xmlns:a="http://schemas.openxmlformats.org/drawingml/2006/main">
              <a:ext uri="{FF2B5EF4-FFF2-40B4-BE49-F238E27FC236}">
                <a16:creationId xmlns:a16="http://schemas.microsoft.com/office/drawing/2014/main" id="{6A71EC32-5D91-48CA-A477-957EBCDB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6576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EJECUTAR</a:t>
            </a:r>
          </a:p>
        </p:txBody>
      </p:sp>
      <p:sp>
        <p:nvSpPr>
          <p:cNvPr id="22" name="Rectángulo 21">
            <a:extLst xmlns:a="http://schemas.openxmlformats.org/drawingml/2006/main">
              <a:ext uri="{FF2B5EF4-FFF2-40B4-BE49-F238E27FC236}">
                <a16:creationId xmlns:a16="http://schemas.microsoft.com/office/drawing/2014/main" id="{5734796D-69B1-4AE3-82CD-8ED99FF25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0957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93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Costo, plazo, calidad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y seguridad</a:t>
            </a:r>
          </a:p>
        </p:txBody>
      </p:sp>
      <p:sp>
        <p:nvSpPr>
          <p:cNvPr id="23" name="Rectángulo 22">
            <a:extLst xmlns:a="http://schemas.openxmlformats.org/drawingml/2006/main">
              <a:ext uri="{FF2B5EF4-FFF2-40B4-BE49-F238E27FC236}">
                <a16:creationId xmlns:a16="http://schemas.microsoft.com/office/drawing/2014/main" id="{DDACB29E-509F-41AA-A875-603D73AC7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1908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ángulo 23">
            <a:extLst xmlns:a="http://schemas.openxmlformats.org/drawingml/2006/main">
              <a:ext uri="{FF2B5EF4-FFF2-40B4-BE49-F238E27FC236}">
                <a16:creationId xmlns:a16="http://schemas.microsoft.com/office/drawing/2014/main" id="{F4CD5D67-75A2-4A68-B243-5DF2EDAED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26695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5" name="Rectángulo 24">
            <a:extLst xmlns:a="http://schemas.openxmlformats.org/drawingml/2006/main">
              <a:ext uri="{FF2B5EF4-FFF2-40B4-BE49-F238E27FC236}">
                <a16:creationId xmlns:a16="http://schemas.microsoft.com/office/drawing/2014/main" id="{17096B5E-562D-46F5-9A70-C691B4F2C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6576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ENTREGAR</a:t>
            </a:r>
          </a:p>
        </p:txBody>
      </p:sp>
      <p:sp>
        <p:nvSpPr>
          <p:cNvPr id="26" name="Rectángulo 25">
            <a:extLst xmlns:a="http://schemas.openxmlformats.org/drawingml/2006/main">
              <a:ext uri="{FF2B5EF4-FFF2-40B4-BE49-F238E27FC236}">
                <a16:creationId xmlns:a16="http://schemas.microsoft.com/office/drawing/2014/main" id="{543D9B21-FCC9-4C05-8769-5AD47F6F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957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Pruebas, garantías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y cierre</a:t>
            </a:r>
          </a:p>
        </p:txBody>
      </p:sp>
      <p:sp>
        <p:nvSpPr>
          <p:cNvPr id="27" name="Rectángulo 26">
            <a:extLst xmlns:a="http://schemas.openxmlformats.org/drawingml/2006/main">
              <a:ext uri="{FF2B5EF4-FFF2-40B4-BE49-F238E27FC236}">
                <a16:creationId xmlns:a16="http://schemas.microsoft.com/office/drawing/2014/main" id="{7BF3C10E-1C3F-4EF5-BBD5-75278E9B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673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689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Los cambios que afectan alcance, superficies, costo, plazo o cumplimiento se evalúan antes de modificar la línea base.</a:t>
            </a:r>
          </a:p>
        </p:txBody>
      </p:sp>
    </p:spTree>
    <p:extLst>
      <p:ext uri="{BB962C8B-B14F-4D97-AF65-F5344CB8AC3E}">
        <p14:creationId xmlns:p14="http://schemas.microsoft.com/office/powerpoint/2010/main" val="10436714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F61FB4BE-F62F-4ACA-9516-449CDFD9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EXPERIENCIA SELECCIONADA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533CDAF5-7922-47A1-B4FF-CDB2E24D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Experiencia aplicada en proyectos reales.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0D534B80-A469-43E6-A3EE-25EC4C7B6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EC0A0391-D66A-4028-9813-854197C76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22" name="Imagen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52aebf23c340fe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317DC03A-99BB-4A8D-A5F9-72FB7806F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00250"/>
            <a:ext cx="4429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3823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Marcas que han confiado en Trazo</a:t>
            </a:r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5F882EC7-BB54-44B2-9FBB-BBF77958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52750"/>
            <a:ext cx="4286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Experiencia documentada en proyectos corporativos, comerciales, institucionales y de adecuación de espacios.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78EF1F9B-5B48-4F09-BBF7-C3BB54DA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005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9525"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FE345C58-621D-4B85-87DA-B5EDBB59B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76725"/>
            <a:ext cx="371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E6870"/>
                </a:solidFill>
                <a:latin typeface="Arial"/>
                <a:ea typeface="Arial"/>
                <a:cs typeface="Arial"/>
              </a:rPr>
              <a:t>Corporativo y financiero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6B1A5E15-6302-4DE4-9618-F5B8B522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958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9525"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351F56A8-F884-475D-BD19-0A7B0405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772025"/>
            <a:ext cx="371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E6870"/>
                </a:solidFill>
                <a:latin typeface="Arial"/>
                <a:ea typeface="Arial"/>
                <a:cs typeface="Arial"/>
              </a:rPr>
              <a:t>Comercial y hospitalidad</a:t>
            </a:r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77A7EA7C-A4FD-4A4B-ABD4-4259AA37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911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9525"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6CDCD7A0-5D04-4049-ADC0-7C8C2AB5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267325"/>
            <a:ext cx="371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E6870"/>
                </a:solidFill>
                <a:latin typeface="Arial"/>
                <a:ea typeface="Arial"/>
                <a:cs typeface="Arial"/>
              </a:rPr>
              <a:t>Institucional y sector público</a:t>
            </a:r>
          </a:p>
        </p:txBody>
      </p:sp>
      <p:pic>
        <p:nvPicPr>
          <p:cNvPr id="31" name="Imagen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ecb7417b334d90"/>
          <a:stretch xmlns:a="http://schemas.openxmlformats.org/drawingml/2006/main"/>
        </p:blipFill>
        <p:spPr>
          <a:xfrm xmlns:a="http://schemas.openxmlformats.org/drawingml/2006/main">
            <a:off x="7285345" y="1676400"/>
            <a:ext cx="2383810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9835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0A800F64-5ED2-4F7A-A5E0-3D80EEFBC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CASO MULTISITIO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35A45675-0CD5-4515-9966-EE42184C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Una identidad consistente en decenas de ubicaciones.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6F3B4D19-1C55-46C7-B8A3-2C546CF3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D47C6E6D-EF4D-42FD-A02D-CA38F66E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20" name="Imagen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1ed05983d48cc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D826F407-D435-4636-942C-15773D9B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00250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148"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Sushiitto</a:t>
            </a:r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F5CC63C3-B4B7-4EF9-B99B-11878511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86050"/>
            <a:ext cx="4286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Trazo desarrolló el concepto de nueva imagen y un catálogo de elementos decorativos para trasladarlo a distintas unidades.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95F0F212-8C20-4F81-82D9-4C5202CC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71950"/>
            <a:ext cx="409575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3406C226-380D-4D14-B09B-336A85DC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43400"/>
            <a:ext cx="133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681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50+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06FD8D9A-FA63-4997-96FA-2E6A8FA4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40055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29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unidades registradas como intervenidas en el portafolio</a:t>
            </a: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547F464B-BB97-460A-81E9-0B35B778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007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329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E6870"/>
                </a:solidFill>
                <a:latin typeface="Arial"/>
                <a:ea typeface="Arial"/>
                <a:cs typeface="Arial"/>
              </a:rPr>
              <a:t>Diseño interior · luminarias · marquesinas · mobiliario</a:t>
            </a:r>
          </a:p>
        </p:txBody>
      </p:sp>
      <p:pic>
        <p:nvPicPr>
          <p:cNvPr id="27" name="Imagen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309d40bda9409f"/>
          <a:srcRect xmlns:a="http://schemas.openxmlformats.org/drawingml/2006/main" l="0" t="3327" r="0" b="33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29250" y="1828800"/>
            <a:ext cx="5810250" cy="4191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5671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85930D3F-47C4-491B-AD6D-9B1885DD8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CASOS SELECCIONADOS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D6D264BC-10AE-40FB-B34C-BD419F24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Experiencia corporativa e institucional comprobable.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E904354A-3D19-4C89-B4C0-7609787D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AE78A588-744D-45DB-B1D9-57CD4E8E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25" name="Imagen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32a075d9f46dd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pic>
        <p:nvPicPr>
          <p:cNvPr id="26" name="Imagen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cff7b682e44853"/>
          <a:srcRect xmlns:a="http://schemas.openxmlformats.org/drawingml/2006/main" l="4320" t="0" r="43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924050"/>
            <a:ext cx="3238500" cy="2247900"/>
          </a:xfrm>
          <a:prstGeom xmlns:a="http://schemas.openxmlformats.org/drawingml/2006/main" prst="rect">
            <a:avLst/>
          </a:prstGeom>
        </p:spPr>
      </p:pic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2FAA04FB-AF47-47A2-B60B-817FDA88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386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BBVA Bancomer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5932494F-7410-448B-A18F-0A23D9F34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7680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Supervisión de obra, interiores y mobiliario.</a:t>
            </a:r>
          </a:p>
        </p:txBody>
      </p:sp>
      <p:pic>
        <p:nvPicPr>
          <p:cNvPr id="29" name="Imagen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b43fc297854f89"/>
          <a:srcRect xmlns:a="http://schemas.openxmlformats.org/drawingml/2006/main" l="4320" t="0" r="43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67200" y="1924050"/>
            <a:ext cx="3238500" cy="2247900"/>
          </a:xfrm>
          <a:prstGeom xmlns:a="http://schemas.openxmlformats.org/drawingml/2006/main" prst="rect">
            <a:avLst/>
          </a:prstGeom>
        </p:spPr>
      </p:pic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18ADFCB9-20AA-49C8-9108-2653B518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4386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Corporativo Bunge</a:t>
            </a: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8042498E-AC3F-45DE-9A01-4A44DFDEA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87680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Imagen corporativa, mobiliario e instalaciones.</a:t>
            </a:r>
          </a:p>
        </p:txBody>
      </p:sp>
      <p:pic>
        <p:nvPicPr>
          <p:cNvPr id="32" name="Imagen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d8d4dfb8604acd"/>
          <a:srcRect xmlns:a="http://schemas.openxmlformats.org/drawingml/2006/main" l="0" t="2941" r="0" b="29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0" y="1924050"/>
            <a:ext cx="3238500" cy="2247900"/>
          </a:xfrm>
          <a:prstGeom xmlns:a="http://schemas.openxmlformats.org/drawingml/2006/main" prst="rect">
            <a:avLst/>
          </a:prstGeom>
        </p:spPr>
      </p:pic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9D5E5740-2BDB-49C1-A2FE-EA05EBE3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386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ISSSTE</a:t>
            </a:r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E61AAB77-9DE7-4A3F-86DE-20CCD16A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87680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Intervenciones por daños sísmicos e hidrometeorológicos.</a:t>
            </a:r>
          </a:p>
        </p:txBody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CABB6E20-1A28-44D3-90CE-425FA97F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67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El portafolio documenta alcances de diseño, ejecución, supervisión, instalaciones y atención de inmuebles en operación.</a:t>
            </a:r>
          </a:p>
        </p:txBody>
      </p:sp>
    </p:spTree>
    <p:extLst>
      <p:ext uri="{BB962C8B-B14F-4D97-AF65-F5344CB8AC3E}">
        <p14:creationId xmlns:p14="http://schemas.microsoft.com/office/powerpoint/2010/main" val="14734804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ectángulo 21">
            <a:extLst xmlns:a="http://schemas.openxmlformats.org/drawingml/2006/main">
              <a:ext uri="{FF2B5EF4-FFF2-40B4-BE49-F238E27FC236}">
                <a16:creationId xmlns:a16="http://schemas.microsoft.com/office/drawing/2014/main" id="{FD0177FD-AE84-4E09-902D-65680E2F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FORMAS DE COLABORACIÓN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50FC7F0E-3B3C-4D86-AF58-A929AAA4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Nos integramos donde el proyecto más lo necesita.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A394ED19-D7DC-4392-8C9B-72AFD8E8D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3D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DCCFFA7F-FE94-4325-8F39-C9E14656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28" name="Imagen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ecdb370914943"/>
          <a:stretch xmlns:a="http://schemas.openxmlformats.org/drawingml/2006/main"/>
        </p:blipFill>
        <p:spPr>
          <a:xfrm xmlns:a="http://schemas.openxmlformats.org/drawingml/2006/main">
            <a:off x="10443730" y="285750"/>
            <a:ext cx="1115291" cy="876300"/>
          </a:xfrm>
          <a:prstGeom xmlns:a="http://schemas.openxmlformats.org/drawingml/2006/main" prst="rect">
            <a:avLst/>
          </a:prstGeom>
        </p:spPr>
      </p:pic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09DF2283-8BE6-4408-A296-8B3AEA025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812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7CFC5840-FEFB-478D-B53B-63C28088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57400"/>
            <a:ext cx="4343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5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4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Expansión o nueva ubicación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FBB5A70A-CA27-4B4F-A7FF-77999E75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527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16D9EFC0-F719-4B80-B477-A2C9A3B1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4343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Adecuación o remodelación de activos existentes</a:t>
            </a: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/>
            </a:r>
            <a:endParaRPr sz="1350" b="1">
              <a:solidFill>
                <a:srgbClr val="1820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56AAFA4C-0E5A-48DF-86EC-5087387A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242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2CEACC54-43E7-486F-AA0D-AA49D6E5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00400"/>
            <a:ext cx="4343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Intervención de inmuebles manteniendo la operación</a:t>
            </a: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/>
            </a: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/>
            </a:r>
            <a:endParaRPr sz="1350" b="1">
              <a:solidFill>
                <a:srgbClr val="18202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AFDA029E-FAAA-4AD9-9744-AA6999D0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957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8404C4F9-C407-4D58-ADA6-2E8AFBCE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71900"/>
            <a:ext cx="4343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Diagnóstico y alcance / Proyecto ejecutivo</a:t>
            </a: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7FC49BF8-749F-404B-9423-27619445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672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01A11F05-09C5-4D4E-B17D-1B4E1049D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43400"/>
            <a:ext cx="4343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Ejecución de obra / Supervisión externa</a:t>
            </a:r>
          </a:p>
        </p:txBody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3B5B48CD-8054-4AF7-A6E6-67158D6A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38725"/>
            <a:ext cx="171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68F151F2-3F8B-47CD-937F-6B8AFC75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14900"/>
            <a:ext cx="4343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Administración integral / Rehabilitación por etapas</a:t>
            </a:r>
          </a:p>
        </p:txBody>
      </p:sp>
      <p:sp>
        <p:nvSpPr>
          <p:cNvPr id="18" name="Rectángulo 17">
            <a:extLst xmlns:a="http://schemas.openxmlformats.org/drawingml/2006/main">
              <a:ext uri="{FF2B5EF4-FFF2-40B4-BE49-F238E27FC236}">
                <a16:creationId xmlns:a16="http://schemas.microsoft.com/office/drawing/2014/main" id="{F98D8C64-38DB-46F9-975C-2EF02573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621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ángulo 18">
            <a:extLst xmlns:a="http://schemas.openxmlformats.org/drawingml/2006/main">
              <a:ext uri="{FF2B5EF4-FFF2-40B4-BE49-F238E27FC236}">
                <a16:creationId xmlns:a16="http://schemas.microsoft.com/office/drawing/2014/main" id="{D94A467E-E6D8-4CCC-9818-CA473AD2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241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Activos que atendemos</a:t>
            </a:r>
          </a:p>
        </p:txBody>
      </p:sp>
      <p:sp>
        <p:nvSpPr>
          <p:cNvPr id="20" name="Rectángulo 19">
            <a:extLst xmlns:a="http://schemas.openxmlformats.org/drawingml/2006/main">
              <a:ext uri="{FF2B5EF4-FFF2-40B4-BE49-F238E27FC236}">
                <a16:creationId xmlns:a16="http://schemas.microsoft.com/office/drawing/2014/main" id="{5AFB4B0B-59D3-471D-8C24-F47533472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09900"/>
            <a:ext cx="409575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Oficinas y corporativos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Sucursales y comercio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Plantas y centros logísticos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Hoteles, hospitales y campus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Desarrollos urbanos e institucionales</a:t>
            </a:r>
          </a:p>
        </p:txBody>
      </p:sp>
      <p:sp>
        <p:nvSpPr>
          <p:cNvPr id="21" name="Rectángulo 20">
            <a:extLst xmlns:a="http://schemas.openxmlformats.org/drawingml/2006/main">
              <a:ext uri="{FF2B5EF4-FFF2-40B4-BE49-F238E27FC236}">
                <a16:creationId xmlns:a16="http://schemas.microsoft.com/office/drawing/2014/main" id="{97AA8D43-4AE2-40BE-B5BA-88DB5501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959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Un alcance claro desde el inicio permite contratar por especialidad o integrar todas las etapas.</a:t>
            </a:r>
          </a:p>
        </p:txBody>
      </p:sp>
    </p:spTree>
    <p:extLst>
      <p:ext uri="{BB962C8B-B14F-4D97-AF65-F5344CB8AC3E}">
        <p14:creationId xmlns:p14="http://schemas.microsoft.com/office/powerpoint/2010/main" val="97006493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74C36408-7F6A-47D0-B189-18418D0E6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714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D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7" name="Imagen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31c3299d8a4c95"/>
          <a:stretch xmlns:a="http://schemas.openxmlformats.org/drawingml/2006/main"/>
        </p:blipFill>
        <p:spPr>
          <a:xfrm xmlns:a="http://schemas.openxmlformats.org/drawingml/2006/main">
            <a:off x="619125" y="536802"/>
            <a:ext cx="2476500" cy="1945821"/>
          </a:xfrm>
          <a:prstGeom xmlns:a="http://schemas.openxmlformats.org/drawingml/2006/main" prst="rect">
            <a:avLst/>
          </a:prstGeom>
        </p:spPr>
      </p:pic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C57E1357-B59D-4BEF-A630-DEEC806CD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60960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009AB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9ABD"/>
                </a:solidFill>
                <a:latin typeface="Arial"/>
                <a:ea typeface="Arial"/>
                <a:cs typeface="Arial"/>
              </a:rPr>
              <a:t>CONVERSEMOS</a:t>
            </a:r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A6A4D8FB-747C-4E0B-B1F5-2A29072F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352550"/>
            <a:ext cx="6572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82027"/>
                </a:solidFill>
                <a:latin typeface="Arial"/>
                <a:ea typeface="Arial"/>
                <a:cs typeface="Arial"/>
              </a:rPr>
              <a:t>Conversemos sobre su próxima necesidad de espacio.</a:t>
            </a:r>
          </a:p>
        </p:txBody>
      </p:sp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60246DFA-9D22-4FBB-A01B-C6ECF54C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3845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Podemos revisar un proyecto específico o conocer su proceso de contratación y registro de proveedores para estar disponibles cuando surja un requerimiento.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BA57A876-7728-4510-AC9D-C43D0216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790950"/>
            <a:ext cx="6572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AB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5B6B2294-0783-482F-928A-5967CC48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0957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Miguel Ángel Manuel Aureliano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837228D7-B878-40DD-82D4-3C3AF0161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19600"/>
            <a:ext cx="342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49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Director General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07F494E8-AF6A-4DAB-AAB3-B5F0450B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819650"/>
            <a:ext cx="6191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921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2D3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02D3A"/>
                </a:solidFill>
                <a:latin typeface="Arial"/>
                <a:ea typeface="Arial"/>
                <a:cs typeface="Arial"/>
              </a:rPr>
              <a:t>direccion@grupotrazourbano.com.mx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67927D1E-EC1F-435E-871C-9E8590A1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1816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contacto@grupotrazourbano.com.mx</a:t>
            </a: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9F08D32C-8670-44A2-BD60-E79224317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56260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+52 55 2389 5701</a:t>
            </a:r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D73F4FAA-71D2-496B-92CD-2FAE3938F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924550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926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202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82027"/>
                </a:solidFill>
                <a:latin typeface="Arial"/>
                <a:ea typeface="Arial"/>
                <a:cs typeface="Arial"/>
              </a:rPr>
              <a:t>www.grupotrazourbano.com.mx</a:t>
            </a: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6CF5A3D0-8FA3-4D60-9BE8-50327EF6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E687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394686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2026-09-06T06:23:39.5390000Z</dcterms:created>
  <dcterms:modified xsi:type="dcterms:W3CDTF">2026-09-06T06:23:39.5390000Z</dcterms:modified>
</coreProperties>
</file>